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1" r:id="rId4"/>
    <p:sldId id="257" r:id="rId5"/>
    <p:sldId id="262" r:id="rId6"/>
    <p:sldId id="267" r:id="rId7"/>
    <p:sldId id="268" r:id="rId8"/>
    <p:sldId id="269" r:id="rId9"/>
    <p:sldId id="259" r:id="rId10"/>
    <p:sldId id="270" r:id="rId11"/>
    <p:sldId id="271" r:id="rId12"/>
    <p:sldId id="274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82258-33B2-41CC-8F3F-91A85DBF3F3B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47095-3E3E-44EB-9E0A-7F1B453E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87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4E0B915C-0197-4B36-8C3F-29384CC2FEE2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DEC60EA4-28BE-4436-9F73-4090B429F4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2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E6F3-CEE1-4671-BD9E-4008212934F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9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4A80-4DF9-4184-A5B3-444DAB01B3AE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9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00FF"/>
              </a:buClr>
              <a:buFont typeface="Wingdings" pitchFamily="2" charset="2"/>
              <a:buChar char="v"/>
              <a:defRPr/>
            </a:lvl1pPr>
            <a:lvl2pPr marL="742950" indent="-285750">
              <a:buClr>
                <a:srgbClr val="0000FF"/>
              </a:buClr>
              <a:buFont typeface="Wingdings" pitchFamily="2" charset="2"/>
              <a:buChar char="Ø"/>
              <a:defRPr/>
            </a:lvl2pPr>
            <a:lvl3pPr marL="1143000" indent="-228600">
              <a:buClr>
                <a:srgbClr val="0000FF"/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2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5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50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2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5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50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3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5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50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4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5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50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5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5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50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3FF6-1C58-4184-B0C7-08CD5F75370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1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C56-E920-41A9-B333-37C9CC4C6C4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20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984-8B10-4631-9399-41385BE99DA2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7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9F4-3287-4576-9584-18F912ED9B2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2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EC19-FECF-4158-A3AD-E24CAB87380F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3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AABA-E7B5-490A-8E2C-BF3F29F016C9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A120-08DD-47B4-BAB5-7A9B3A8C93FB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chemeClr val="accent5">
                <a:lumMod val="0"/>
                <a:lumOff val="100000"/>
              </a:schemeClr>
            </a:gs>
            <a:gs pos="0">
              <a:schemeClr val="accent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34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fld id="{5ACCD828-A6A4-42F6-B565-0CF21A54DCA0}" type="datetime2">
              <a:rPr lang="en-GB" smtClean="0"/>
              <a:pPr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dirty="0" smtClean="0"/>
              <a:t>Slide </a:t>
            </a:r>
            <a:fld id="{DEC60EA4-28BE-4436-9F73-4090B429F4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59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Biology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Structure </a:t>
            </a:r>
            <a:r>
              <a:rPr lang="en-GB" dirty="0" smtClean="0">
                <a:solidFill>
                  <a:srgbClr val="0000FF"/>
                </a:solidFill>
              </a:rPr>
              <a:t>of </a:t>
            </a:r>
            <a:r>
              <a:rPr lang="en-GB" dirty="0" smtClean="0">
                <a:solidFill>
                  <a:srgbClr val="0000FF"/>
                </a:solidFill>
              </a:rPr>
              <a:t>DNA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391039">
            <a:off x="6066979" y="5744685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Mr G R Davidson</a:t>
            </a:r>
            <a:endParaRPr lang="en-GB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DNA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Although DNA is a double strand, it can be </a:t>
            </a:r>
            <a:r>
              <a:rPr lang="en-GB" b="1" u="sng" dirty="0" smtClean="0"/>
              <a:t>linear</a:t>
            </a:r>
            <a:r>
              <a:rPr lang="en-GB" dirty="0" smtClean="0"/>
              <a:t> or </a:t>
            </a:r>
            <a:r>
              <a:rPr lang="en-GB" b="1" u="sng" dirty="0" smtClean="0"/>
              <a:t>circular</a:t>
            </a:r>
            <a:r>
              <a:rPr lang="en-GB" dirty="0" smtClean="0"/>
              <a:t>, depending on which type of cell it is found in.</a:t>
            </a:r>
          </a:p>
          <a:p>
            <a:r>
              <a:rPr lang="en-GB" dirty="0" smtClean="0"/>
              <a:t>Prokaryotes (bacteria) have circular DNA.</a:t>
            </a:r>
          </a:p>
          <a:p>
            <a:r>
              <a:rPr lang="en-GB" dirty="0" smtClean="0"/>
              <a:t>Some of this DNA can be separate from the main circular chromosome in smaller rings called </a:t>
            </a:r>
            <a:r>
              <a:rPr lang="en-GB" b="1" u="sng" dirty="0" smtClean="0"/>
              <a:t>plasmids</a:t>
            </a:r>
            <a:r>
              <a:rPr lang="en-GB" dirty="0" smtClean="0"/>
              <a:t>.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46F9-227D-4271-BCE1-4ED9A243536B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39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DNA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Eukaryotes (cells with a nucleus and other organelles enclosed in a membrane) have linear DNA.</a:t>
            </a:r>
          </a:p>
          <a:p>
            <a:r>
              <a:rPr lang="en-GB" dirty="0" smtClean="0"/>
              <a:t>Some of the eukaryotic cell’s DNA is found not in the nucleus, but in organelles such as the mitochondria or chloroplasts.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AB13-E595-4308-AE1A-DEAE799B9CC3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39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DNA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965949"/>
              </p:ext>
            </p:extLst>
          </p:nvPr>
        </p:nvGraphicFramePr>
        <p:xfrm>
          <a:off x="457200" y="1600201"/>
          <a:ext cx="8229600" cy="39563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5069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Prokaryote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Eukaryote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06992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Bacteria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Animals, green plants &amp; fungi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06992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No nucleus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Nucleus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06992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Circular DNA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Linear DNA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875082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Plasmids present in many bacteria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Plasmids absent from animal &amp; plant cells, but present in some fungi such as yeast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06992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No chloroplasts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Present in green plants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06992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No mitochondria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Mitochondria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113E-4B37-4F0E-95DE-01E6E8F6F561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53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DNA</a:t>
            </a:r>
            <a:endParaRPr lang="en-GB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9229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Due to a DNA strand being extremely long, it must be organised so that it can unwind instead of being a tangled mess.</a:t>
            </a:r>
          </a:p>
          <a:p>
            <a:r>
              <a:rPr lang="en-GB" dirty="0" smtClean="0"/>
              <a:t>This is achieved by the DNA being tightly coiled around </a:t>
            </a:r>
            <a:r>
              <a:rPr lang="en-GB" b="1" u="sng" dirty="0" smtClean="0"/>
              <a:t>protein bundles</a:t>
            </a:r>
            <a:r>
              <a:rPr lang="en-GB" dirty="0" smtClean="0"/>
              <a:t>.</a:t>
            </a:r>
            <a:endParaRPr lang="en-GB" dirty="0"/>
          </a:p>
        </p:txBody>
      </p:sp>
      <p:grpSp>
        <p:nvGrpSpPr>
          <p:cNvPr id="20" name="Group 19"/>
          <p:cNvGrpSpPr/>
          <p:nvPr/>
        </p:nvGrpSpPr>
        <p:grpSpPr>
          <a:xfrm>
            <a:off x="755576" y="4221088"/>
            <a:ext cx="7086275" cy="2021205"/>
            <a:chOff x="1115616" y="2255889"/>
            <a:chExt cx="7086275" cy="2021205"/>
          </a:xfrm>
        </p:grpSpPr>
        <p:sp>
          <p:nvSpPr>
            <p:cNvPr id="4" name="Oval 3"/>
            <p:cNvSpPr/>
            <p:nvPr/>
          </p:nvSpPr>
          <p:spPr>
            <a:xfrm>
              <a:off x="2051720" y="2598661"/>
              <a:ext cx="720080" cy="72008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itchFamily="66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707904" y="3557014"/>
              <a:ext cx="720080" cy="72008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itchFamily="66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429911" y="2428244"/>
              <a:ext cx="720080" cy="72008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itchFamily="66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713768" y="3004881"/>
              <a:ext cx="720080" cy="72008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itchFamily="66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1468582" y="2397333"/>
              <a:ext cx="6733309" cy="1879761"/>
            </a:xfrm>
            <a:custGeom>
              <a:avLst/>
              <a:gdLst>
                <a:gd name="connsiteX0" fmla="*/ 0 w 6733309"/>
                <a:gd name="connsiteY0" fmla="*/ 918522 h 1879761"/>
                <a:gd name="connsiteX1" fmla="*/ 1126836 w 6733309"/>
                <a:gd name="connsiteY1" fmla="*/ 225794 h 1879761"/>
                <a:gd name="connsiteX2" fmla="*/ 2613891 w 6733309"/>
                <a:gd name="connsiteY2" fmla="*/ 1879103 h 1879761"/>
                <a:gd name="connsiteX3" fmla="*/ 4276436 w 6733309"/>
                <a:gd name="connsiteY3" fmla="*/ 4122 h 1879761"/>
                <a:gd name="connsiteX4" fmla="*/ 5560291 w 6733309"/>
                <a:gd name="connsiteY4" fmla="*/ 1343394 h 1879761"/>
                <a:gd name="connsiteX5" fmla="*/ 6733309 w 6733309"/>
                <a:gd name="connsiteY5" fmla="*/ 235031 h 1879761"/>
                <a:gd name="connsiteX6" fmla="*/ 6733309 w 6733309"/>
                <a:gd name="connsiteY6" fmla="*/ 235031 h 18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3309" h="1879761">
                  <a:moveTo>
                    <a:pt x="0" y="918522"/>
                  </a:moveTo>
                  <a:cubicBezTo>
                    <a:pt x="345594" y="492109"/>
                    <a:pt x="691188" y="65697"/>
                    <a:pt x="1126836" y="225794"/>
                  </a:cubicBezTo>
                  <a:cubicBezTo>
                    <a:pt x="1562485" y="385891"/>
                    <a:pt x="2088958" y="1916048"/>
                    <a:pt x="2613891" y="1879103"/>
                  </a:cubicBezTo>
                  <a:cubicBezTo>
                    <a:pt x="3138824" y="1842158"/>
                    <a:pt x="3785369" y="93407"/>
                    <a:pt x="4276436" y="4122"/>
                  </a:cubicBezTo>
                  <a:cubicBezTo>
                    <a:pt x="4767503" y="-85163"/>
                    <a:pt x="5150812" y="1304909"/>
                    <a:pt x="5560291" y="1343394"/>
                  </a:cubicBezTo>
                  <a:cubicBezTo>
                    <a:pt x="5969770" y="1381879"/>
                    <a:pt x="6733309" y="235031"/>
                    <a:pt x="6733309" y="235031"/>
                  </a:cubicBezTo>
                  <a:lnTo>
                    <a:pt x="6733309" y="235031"/>
                  </a:ln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15616" y="2255889"/>
              <a:ext cx="7072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0000FF"/>
                  </a:solidFill>
                  <a:latin typeface="Comic Sans MS" pitchFamily="66" charset="0"/>
                </a:rPr>
                <a:t>DNA</a:t>
              </a:r>
              <a:endParaRPr lang="en-GB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498767" y="2625221"/>
              <a:ext cx="408937" cy="22771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500152" y="2369746"/>
              <a:ext cx="10631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Protein </a:t>
              </a:r>
            </a:p>
            <a:p>
              <a:pPr algn="ctr"/>
              <a:r>
                <a:rPr lang="en-GB" b="1" dirty="0" smtClean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Bundle</a:t>
              </a:r>
              <a:endParaRPr lang="en-GB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endParaRPr>
            </a:p>
          </p:txBody>
        </p:sp>
        <p:cxnSp>
          <p:nvCxnSpPr>
            <p:cNvPr id="17" name="Straight Connector 16"/>
            <p:cNvCxnSpPr>
              <a:endCxn id="15" idx="1"/>
            </p:cNvCxnSpPr>
            <p:nvPr/>
          </p:nvCxnSpPr>
          <p:spPr>
            <a:xfrm flipV="1">
              <a:off x="2555776" y="2692912"/>
              <a:ext cx="944376" cy="31197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454523" y="2625222"/>
              <a:ext cx="1269605" cy="16306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F3A6-C5F4-405C-9BF3-9C41E6997542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80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DNA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Each associated protein bundle has the DNA wrapped around it twice to create a kind of ‘beaded necklace’.</a:t>
            </a:r>
          </a:p>
          <a:p>
            <a:r>
              <a:rPr lang="en-GB" dirty="0" smtClean="0"/>
              <a:t>This means the DNA can then unwind again when it needs to replicate.</a:t>
            </a:r>
          </a:p>
          <a:p>
            <a:r>
              <a:rPr lang="en-GB" dirty="0" smtClean="0"/>
              <a:t>It also explains how approximately 2 metres of DNA fits inside the nucleus of a cell.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4664-E037-4541-96D0-B9D75F999165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61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5A8B1E8-946B-4B1B-BFDD-FF0C7BF220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07C8D33D-3BCC-4624-BF65-7037F2B46374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Structure of DNA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>
                <a:cs typeface="Times New Roman" pitchFamily="18" charset="0"/>
              </a:rPr>
              <a:t>Chromosomes are made up of chains of molecules, called </a:t>
            </a:r>
            <a:r>
              <a:rPr lang="en-GB" sz="2800" b="1" u="sng" dirty="0" smtClean="0">
                <a:cs typeface="Times New Roman" pitchFamily="18" charset="0"/>
              </a:rPr>
              <a:t>genes</a:t>
            </a:r>
            <a:r>
              <a:rPr lang="en-GB" sz="2800" dirty="0" smtClean="0">
                <a:cs typeface="Times New Roman" pitchFamily="18" charset="0"/>
              </a:rPr>
              <a:t>. </a:t>
            </a:r>
          </a:p>
          <a:p>
            <a:pPr eaLnBrk="1" hangingPunct="1"/>
            <a:r>
              <a:rPr lang="en-GB" sz="2800" dirty="0" smtClean="0">
                <a:cs typeface="Times New Roman" pitchFamily="18" charset="0"/>
              </a:rPr>
              <a:t>A gene is a unit of heredity and is composed of a complex substance called </a:t>
            </a:r>
            <a:r>
              <a:rPr lang="en-GB" sz="2800" b="1" u="sng" dirty="0" smtClean="0">
                <a:cs typeface="Times New Roman" pitchFamily="18" charset="0"/>
              </a:rPr>
              <a:t>Deoxyribonucleic acid (DNA)</a:t>
            </a:r>
            <a:r>
              <a:rPr lang="en-GB" sz="2800" dirty="0" smtClean="0">
                <a:cs typeface="Times New Roman" pitchFamily="18" charset="0"/>
              </a:rPr>
              <a:t>.</a:t>
            </a:r>
            <a:r>
              <a:rPr lang="en-GB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500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15A69E4-B0FD-4B6B-BBA2-5B2E42460CC3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 R Davidson</a:t>
            </a:r>
            <a:endParaRPr lang="en-GB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786F596-C9BC-4A95-B098-BF2F3DDD023E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Structure of DNA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cs typeface="Times New Roman" pitchFamily="18" charset="0"/>
              </a:rPr>
              <a:t>The DNA molecule can be described as a double helix.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cs typeface="Times New Roman" pitchFamily="18" charset="0"/>
              </a:rPr>
              <a:t>It is made up of two strands of sub-units called </a:t>
            </a:r>
            <a:r>
              <a:rPr lang="en-GB" b="1" u="sng" dirty="0" smtClean="0">
                <a:cs typeface="Times New Roman" pitchFamily="18" charset="0"/>
              </a:rPr>
              <a:t>nucleotides</a:t>
            </a:r>
            <a:r>
              <a:rPr lang="en-GB" dirty="0" smtClean="0"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cs typeface="Times New Roman" pitchFamily="18" charset="0"/>
              </a:rPr>
              <a:t>Each nucleotide has 3 parts: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err="1" smtClean="0">
                <a:cs typeface="Times New Roman" pitchFamily="18" charset="0"/>
              </a:rPr>
              <a:t>deoxyribose</a:t>
            </a:r>
            <a:r>
              <a:rPr lang="en-GB" dirty="0" smtClean="0">
                <a:cs typeface="Times New Roman" pitchFamily="18" charset="0"/>
              </a:rPr>
              <a:t> sugar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>
                <a:cs typeface="Times New Roman" pitchFamily="18" charset="0"/>
              </a:rPr>
              <a:t>a base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>
                <a:cs typeface="Times New Roman" pitchFamily="18" charset="0"/>
              </a:rPr>
              <a:t>phosphate </a:t>
            </a:r>
          </a:p>
        </p:txBody>
      </p:sp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5232400" y="4508500"/>
            <a:ext cx="2676525" cy="1385888"/>
            <a:chOff x="3296" y="2840"/>
            <a:chExt cx="1686" cy="873"/>
          </a:xfrm>
        </p:grpSpPr>
        <p:sp>
          <p:nvSpPr>
            <p:cNvPr id="9224" name="AutoShape 5"/>
            <p:cNvSpPr>
              <a:spLocks noChangeArrowheads="1"/>
            </p:cNvSpPr>
            <p:nvPr/>
          </p:nvSpPr>
          <p:spPr bwMode="auto">
            <a:xfrm>
              <a:off x="3515" y="3067"/>
              <a:ext cx="680" cy="646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9225" name="Line 6"/>
            <p:cNvSpPr>
              <a:spLocks noChangeShapeType="1"/>
            </p:cNvSpPr>
            <p:nvPr/>
          </p:nvSpPr>
          <p:spPr bwMode="auto">
            <a:xfrm flipV="1">
              <a:off x="3515" y="3112"/>
              <a:ext cx="0" cy="2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9226" name="Oval 7"/>
            <p:cNvSpPr>
              <a:spLocks noChangeArrowheads="1"/>
            </p:cNvSpPr>
            <p:nvPr/>
          </p:nvSpPr>
          <p:spPr bwMode="auto">
            <a:xfrm>
              <a:off x="3379" y="2840"/>
              <a:ext cx="272" cy="2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9227" name="Line 8"/>
            <p:cNvSpPr>
              <a:spLocks noChangeShapeType="1"/>
            </p:cNvSpPr>
            <p:nvPr/>
          </p:nvSpPr>
          <p:spPr bwMode="auto">
            <a:xfrm rot="16200000" flipV="1">
              <a:off x="4295" y="3213"/>
              <a:ext cx="0" cy="2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9228" name="Text Box 9"/>
            <p:cNvSpPr txBox="1">
              <a:spLocks noChangeArrowheads="1"/>
            </p:cNvSpPr>
            <p:nvPr/>
          </p:nvSpPr>
          <p:spPr bwMode="auto">
            <a:xfrm>
              <a:off x="4393" y="3189"/>
              <a:ext cx="589" cy="2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800">
                  <a:latin typeface="Comic Sans MS" pitchFamily="66" charset="0"/>
                </a:rPr>
                <a:t>Base</a:t>
              </a:r>
              <a:endParaRPr lang="en-US" sz="1800">
                <a:latin typeface="Comic Sans MS" pitchFamily="66" charset="0"/>
              </a:endParaRPr>
            </a:p>
          </p:txBody>
        </p:sp>
        <p:sp>
          <p:nvSpPr>
            <p:cNvPr id="9229" name="Text Box 10"/>
            <p:cNvSpPr txBox="1">
              <a:spLocks noChangeArrowheads="1"/>
            </p:cNvSpPr>
            <p:nvPr/>
          </p:nvSpPr>
          <p:spPr bwMode="auto">
            <a:xfrm>
              <a:off x="3502" y="3182"/>
              <a:ext cx="725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 b="1" dirty="0" err="1">
                  <a:latin typeface="Comic Sans MS" pitchFamily="66" charset="0"/>
                </a:rPr>
                <a:t>Deoxy</a:t>
              </a:r>
              <a:r>
                <a:rPr lang="en-GB" sz="1400" b="1" dirty="0">
                  <a:latin typeface="Comic Sans MS" pitchFamily="66" charset="0"/>
                </a:rPr>
                <a:t>-ribose sugar</a:t>
              </a:r>
              <a:endParaRPr lang="en-US" sz="1400" b="1" dirty="0">
                <a:latin typeface="Comic Sans MS" pitchFamily="66" charset="0"/>
              </a:endParaRPr>
            </a:p>
          </p:txBody>
        </p:sp>
        <p:sp>
          <p:nvSpPr>
            <p:cNvPr id="9230" name="Text Box 11"/>
            <p:cNvSpPr txBox="1">
              <a:spLocks noChangeArrowheads="1"/>
            </p:cNvSpPr>
            <p:nvPr/>
          </p:nvSpPr>
          <p:spPr bwMode="auto">
            <a:xfrm>
              <a:off x="3296" y="2861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800" dirty="0">
                  <a:latin typeface="Comic Sans MS" pitchFamily="66" charset="0"/>
                </a:rPr>
                <a:t>P</a:t>
              </a:r>
              <a:endParaRPr lang="en-US" sz="1800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156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DNA</a:t>
            </a:r>
            <a:endParaRPr lang="en-GB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deoxyribose</a:t>
            </a:r>
            <a:r>
              <a:rPr lang="en-GB" dirty="0" smtClean="0"/>
              <a:t> molecule has 5 carbon atoms and they are numbered in a clockwise direction starting with the oxygen molecule.</a:t>
            </a:r>
          </a:p>
          <a:p>
            <a:r>
              <a:rPr lang="en-GB" dirty="0" smtClean="0"/>
              <a:t>The phosphate molecule is joined to the </a:t>
            </a:r>
            <a:r>
              <a:rPr lang="en-GB" dirty="0" err="1" smtClean="0"/>
              <a:t>deoxyribose</a:t>
            </a:r>
            <a:r>
              <a:rPr lang="en-GB" dirty="0" smtClean="0"/>
              <a:t> at the </a:t>
            </a:r>
            <a:r>
              <a:rPr lang="en-GB" baseline="30000" dirty="0" smtClean="0"/>
              <a:t>5</a:t>
            </a:r>
            <a:r>
              <a:rPr lang="en-GB" dirty="0" smtClean="0"/>
              <a:t>C.</a:t>
            </a:r>
          </a:p>
          <a:p>
            <a:r>
              <a:rPr lang="en-GB" dirty="0" smtClean="0"/>
              <a:t>The base is joined at the </a:t>
            </a:r>
            <a:r>
              <a:rPr lang="en-GB" baseline="30000" dirty="0" smtClean="0"/>
              <a:t>1</a:t>
            </a:r>
            <a:r>
              <a:rPr lang="en-GB" dirty="0" smtClean="0"/>
              <a:t>C.</a:t>
            </a:r>
            <a:endParaRPr lang="en-GB" dirty="0"/>
          </a:p>
        </p:txBody>
      </p:sp>
      <p:grpSp>
        <p:nvGrpSpPr>
          <p:cNvPr id="26" name="Group 25"/>
          <p:cNvGrpSpPr/>
          <p:nvPr/>
        </p:nvGrpSpPr>
        <p:grpSpPr>
          <a:xfrm>
            <a:off x="6634248" y="4513773"/>
            <a:ext cx="1832596" cy="1939563"/>
            <a:chOff x="6634248" y="4513773"/>
            <a:chExt cx="1832596" cy="1939563"/>
          </a:xfrm>
        </p:grpSpPr>
        <p:sp>
          <p:nvSpPr>
            <p:cNvPr id="9" name="TextBox 8"/>
            <p:cNvSpPr txBox="1"/>
            <p:nvPr/>
          </p:nvSpPr>
          <p:spPr>
            <a:xfrm>
              <a:off x="7770765" y="60840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aseline="30000" dirty="0">
                  <a:latin typeface="Comic Sans MS" pitchFamily="66" charset="0"/>
                </a:rPr>
                <a:t>2</a:t>
              </a:r>
              <a:r>
                <a:rPr lang="en-GB" dirty="0" smtClean="0">
                  <a:latin typeface="Comic Sans MS" pitchFamily="66" charset="0"/>
                </a:rPr>
                <a:t>C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948265" y="608289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aseline="30000" dirty="0" smtClean="0">
                  <a:latin typeface="Comic Sans MS" pitchFamily="66" charset="0"/>
                </a:rPr>
                <a:t>3</a:t>
              </a:r>
              <a:r>
                <a:rPr lang="en-GB" dirty="0" smtClean="0">
                  <a:latin typeface="Comic Sans MS" pitchFamily="66" charset="0"/>
                </a:rPr>
                <a:t>C</a:t>
              </a:r>
              <a:endParaRPr lang="en-GB" dirty="0">
                <a:latin typeface="Comic Sans MS" pitchFamily="66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634248" y="4513773"/>
              <a:ext cx="1832596" cy="1570231"/>
              <a:chOff x="6634248" y="4513773"/>
              <a:chExt cx="1832596" cy="1570231"/>
            </a:xfrm>
          </p:grpSpPr>
          <p:sp>
            <p:nvSpPr>
              <p:cNvPr id="5" name="AutoShape 5"/>
              <p:cNvSpPr>
                <a:spLocks noChangeArrowheads="1"/>
              </p:cNvSpPr>
              <p:nvPr/>
            </p:nvSpPr>
            <p:spPr bwMode="auto">
              <a:xfrm>
                <a:off x="6994288" y="5058479"/>
                <a:ext cx="1079500" cy="1025525"/>
              </a:xfrm>
              <a:prstGeom prst="pentagon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omic Sans MS" pitchFamily="66" charset="0"/>
                </a:endParaRPr>
              </a:p>
            </p:txBody>
          </p:sp>
          <p:cxnSp>
            <p:nvCxnSpPr>
              <p:cNvPr id="7" name="Straight Connector 6"/>
              <p:cNvCxnSpPr>
                <a:stCxn id="5" idx="1"/>
              </p:cNvCxnSpPr>
              <p:nvPr/>
            </p:nvCxnSpPr>
            <p:spPr>
              <a:xfrm flipH="1" flipV="1">
                <a:off x="6994288" y="4698439"/>
                <a:ext cx="1" cy="7517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" name="TextBox 7"/>
              <p:cNvSpPr txBox="1"/>
              <p:nvPr/>
            </p:nvSpPr>
            <p:spPr>
              <a:xfrm>
                <a:off x="8073788" y="5265528"/>
                <a:ext cx="3930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aseline="30000" dirty="0" smtClean="0">
                    <a:latin typeface="Comic Sans MS" pitchFamily="66" charset="0"/>
                  </a:rPr>
                  <a:t>1</a:t>
                </a:r>
                <a:r>
                  <a:rPr lang="en-GB" dirty="0" smtClean="0">
                    <a:latin typeface="Comic Sans MS" pitchFamily="66" charset="0"/>
                  </a:rPr>
                  <a:t>C</a:t>
                </a:r>
                <a:endParaRPr lang="en-GB" dirty="0">
                  <a:latin typeface="Comic Sans MS" pitchFamily="66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634248" y="526552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aseline="30000" dirty="0">
                    <a:latin typeface="Comic Sans MS" pitchFamily="66" charset="0"/>
                  </a:rPr>
                  <a:t>4</a:t>
                </a:r>
                <a:r>
                  <a:rPr lang="en-GB" dirty="0" smtClean="0">
                    <a:latin typeface="Comic Sans MS" pitchFamily="66" charset="0"/>
                  </a:rPr>
                  <a:t>C</a:t>
                </a:r>
                <a:endParaRPr lang="en-GB" dirty="0">
                  <a:latin typeface="Comic Sans MS" pitchFamily="66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7004" y="4513773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aseline="30000" dirty="0" smtClean="0">
                    <a:latin typeface="Comic Sans MS" pitchFamily="66" charset="0"/>
                  </a:rPr>
                  <a:t>5</a:t>
                </a:r>
                <a:r>
                  <a:rPr lang="en-GB" dirty="0" smtClean="0">
                    <a:latin typeface="Comic Sans MS" pitchFamily="66" charset="0"/>
                  </a:rPr>
                  <a:t>C</a:t>
                </a:r>
                <a:endParaRPr lang="en-GB" dirty="0">
                  <a:latin typeface="Comic Sans MS" pitchFamily="66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377416" y="4761155"/>
                <a:ext cx="3690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Comic Sans MS" pitchFamily="66" charset="0"/>
                  </a:rPr>
                  <a:t>O</a:t>
                </a:r>
                <a:endParaRPr lang="en-GB" dirty="0">
                  <a:latin typeface="Comic Sans MS" pitchFamily="66" charset="0"/>
                </a:endParaRP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6132932" y="4322003"/>
            <a:ext cx="864096" cy="456000"/>
            <a:chOff x="5436096" y="3979236"/>
            <a:chExt cx="864096" cy="456000"/>
          </a:xfrm>
        </p:grpSpPr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5436096" y="4022343"/>
              <a:ext cx="71913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800">
                  <a:latin typeface="Comic Sans MS" pitchFamily="66" charset="0"/>
                </a:rPr>
                <a:t>P</a:t>
              </a:r>
              <a:endParaRPr lang="en-US" sz="1800">
                <a:latin typeface="Comic Sans MS" pitchFamily="66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5561640" y="3979236"/>
              <a:ext cx="456000" cy="456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itchFamily="66" charset="0"/>
              </a:endParaRPr>
            </a:p>
          </p:txBody>
        </p:sp>
        <p:cxnSp>
          <p:nvCxnSpPr>
            <p:cNvPr id="19" name="Straight Connector 18"/>
            <p:cNvCxnSpPr>
              <a:stCxn id="17" idx="6"/>
            </p:cNvCxnSpPr>
            <p:nvPr/>
          </p:nvCxnSpPr>
          <p:spPr>
            <a:xfrm>
              <a:off x="6017640" y="4207236"/>
              <a:ext cx="282552" cy="148576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B7CD-9588-4E91-99A6-E6D48CC4D6DE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05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EBBEFDE-00FC-4C96-8A75-8347D50EEB9B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 R Davidson</a:t>
            </a:r>
            <a:endParaRPr lang="en-GB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064679FC-DE57-4653-9513-DEE037F470F9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18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/>
              <a:t>Structure of DNA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4318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cs typeface="Times New Roman" pitchFamily="18" charset="0"/>
              </a:rPr>
              <a:t>There are four different nucleotides, because there are four different bases.</a:t>
            </a:r>
            <a:r>
              <a:rPr lang="en-GB" dirty="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cs typeface="Times New Roman" pitchFamily="18" charset="0"/>
              </a:rPr>
              <a:t>The four bases are:</a:t>
            </a:r>
            <a:endParaRPr lang="en-GB" dirty="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400" b="1" dirty="0" smtClean="0">
                <a:cs typeface="Times New Roman" pitchFamily="18" charset="0"/>
              </a:rPr>
              <a:t>Cytosine</a:t>
            </a:r>
            <a:r>
              <a:rPr lang="en-GB" b="1" dirty="0" smtClean="0">
                <a:cs typeface="Times New Roman" pitchFamily="18" charset="0"/>
              </a:rPr>
              <a:t>	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b="1" dirty="0" smtClean="0">
                <a:cs typeface="Times New Roman" pitchFamily="18" charset="0"/>
              </a:rPr>
              <a:t>Guanine</a:t>
            </a:r>
            <a:endParaRPr lang="en-GB" b="1" dirty="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400" b="1" dirty="0" smtClean="0">
                <a:cs typeface="Times New Roman" pitchFamily="18" charset="0"/>
              </a:rPr>
              <a:t>Adenine</a:t>
            </a:r>
            <a:endParaRPr lang="en-GB" b="1" dirty="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400" b="1" dirty="0" smtClean="0">
                <a:cs typeface="Times New Roman" pitchFamily="18" charset="0"/>
              </a:rPr>
              <a:t>Thymine</a:t>
            </a:r>
            <a:endParaRPr lang="en-GB" b="1" dirty="0" smtClean="0">
              <a:cs typeface="Times New Roman" pitchFamily="18" charset="0"/>
            </a:endParaRPr>
          </a:p>
        </p:txBody>
      </p:sp>
      <p:grpSp>
        <p:nvGrpSpPr>
          <p:cNvPr id="10247" name="Group 79"/>
          <p:cNvGrpSpPr>
            <a:grpSpLocks/>
          </p:cNvGrpSpPr>
          <p:nvPr/>
        </p:nvGrpSpPr>
        <p:grpSpPr bwMode="auto">
          <a:xfrm>
            <a:off x="4833938" y="1404938"/>
            <a:ext cx="3127375" cy="4986337"/>
            <a:chOff x="3045" y="885"/>
            <a:chExt cx="1970" cy="3141"/>
          </a:xfrm>
        </p:grpSpPr>
        <p:sp>
          <p:nvSpPr>
            <p:cNvPr id="10248" name="AutoShape 42"/>
            <p:cNvSpPr>
              <a:spLocks noChangeArrowheads="1"/>
            </p:cNvSpPr>
            <p:nvPr/>
          </p:nvSpPr>
          <p:spPr bwMode="auto">
            <a:xfrm>
              <a:off x="3229" y="1075"/>
              <a:ext cx="520" cy="494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0249" name="Line 43"/>
            <p:cNvSpPr>
              <a:spLocks noChangeShapeType="1"/>
            </p:cNvSpPr>
            <p:nvPr/>
          </p:nvSpPr>
          <p:spPr bwMode="auto">
            <a:xfrm flipV="1">
              <a:off x="3229" y="1109"/>
              <a:ext cx="0" cy="1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10250" name="Oval 44"/>
            <p:cNvSpPr>
              <a:spLocks noChangeArrowheads="1"/>
            </p:cNvSpPr>
            <p:nvPr/>
          </p:nvSpPr>
          <p:spPr bwMode="auto">
            <a:xfrm>
              <a:off x="3125" y="901"/>
              <a:ext cx="208" cy="20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0251" name="Line 45"/>
            <p:cNvSpPr>
              <a:spLocks noChangeShapeType="1"/>
            </p:cNvSpPr>
            <p:nvPr/>
          </p:nvSpPr>
          <p:spPr bwMode="auto">
            <a:xfrm rot="16200000" flipV="1">
              <a:off x="3825" y="1186"/>
              <a:ext cx="0" cy="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10252" name="Text Box 46"/>
            <p:cNvSpPr txBox="1">
              <a:spLocks noChangeArrowheads="1"/>
            </p:cNvSpPr>
            <p:nvPr/>
          </p:nvSpPr>
          <p:spPr bwMode="auto">
            <a:xfrm>
              <a:off x="3900" y="1168"/>
              <a:ext cx="794" cy="2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800">
                  <a:latin typeface="Comic Sans MS" pitchFamily="66" charset="0"/>
                </a:rPr>
                <a:t>Cytosine</a:t>
              </a:r>
              <a:endParaRPr lang="en-US" sz="1800">
                <a:latin typeface="Comic Sans MS" pitchFamily="66" charset="0"/>
              </a:endParaRPr>
            </a:p>
          </p:txBody>
        </p:sp>
        <p:sp>
          <p:nvSpPr>
            <p:cNvPr id="10253" name="Text Box 48"/>
            <p:cNvSpPr txBox="1">
              <a:spLocks noChangeArrowheads="1"/>
            </p:cNvSpPr>
            <p:nvPr/>
          </p:nvSpPr>
          <p:spPr bwMode="auto">
            <a:xfrm>
              <a:off x="3045" y="885"/>
              <a:ext cx="3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800">
                  <a:latin typeface="Comic Sans MS" pitchFamily="66" charset="0"/>
                </a:rPr>
                <a:t>P</a:t>
              </a:r>
              <a:endParaRPr lang="en-US" sz="1800">
                <a:latin typeface="Comic Sans MS" pitchFamily="66" charset="0"/>
              </a:endParaRPr>
            </a:p>
          </p:txBody>
        </p:sp>
        <p:sp>
          <p:nvSpPr>
            <p:cNvPr id="10254" name="AutoShape 50"/>
            <p:cNvSpPr>
              <a:spLocks noChangeArrowheads="1"/>
            </p:cNvSpPr>
            <p:nvPr/>
          </p:nvSpPr>
          <p:spPr bwMode="auto">
            <a:xfrm>
              <a:off x="3325" y="1888"/>
              <a:ext cx="520" cy="495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0255" name="Line 51"/>
            <p:cNvSpPr>
              <a:spLocks noChangeShapeType="1"/>
            </p:cNvSpPr>
            <p:nvPr/>
          </p:nvSpPr>
          <p:spPr bwMode="auto">
            <a:xfrm flipV="1">
              <a:off x="3325" y="1923"/>
              <a:ext cx="0" cy="1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10256" name="Oval 52"/>
            <p:cNvSpPr>
              <a:spLocks noChangeArrowheads="1"/>
            </p:cNvSpPr>
            <p:nvPr/>
          </p:nvSpPr>
          <p:spPr bwMode="auto">
            <a:xfrm>
              <a:off x="3221" y="1715"/>
              <a:ext cx="208" cy="20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0257" name="Line 53"/>
            <p:cNvSpPr>
              <a:spLocks noChangeShapeType="1"/>
            </p:cNvSpPr>
            <p:nvPr/>
          </p:nvSpPr>
          <p:spPr bwMode="auto">
            <a:xfrm rot="16200000" flipV="1">
              <a:off x="3921" y="2000"/>
              <a:ext cx="0" cy="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10258" name="Text Box 54"/>
            <p:cNvSpPr txBox="1">
              <a:spLocks noChangeArrowheads="1"/>
            </p:cNvSpPr>
            <p:nvPr/>
          </p:nvSpPr>
          <p:spPr bwMode="auto">
            <a:xfrm>
              <a:off x="3996" y="1958"/>
              <a:ext cx="834" cy="2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800">
                  <a:latin typeface="Comic Sans MS" pitchFamily="66" charset="0"/>
                </a:rPr>
                <a:t>Guanine</a:t>
              </a:r>
              <a:endParaRPr lang="en-US" sz="1400" b="1">
                <a:latin typeface="Comic Sans MS" pitchFamily="66" charset="0"/>
              </a:endParaRPr>
            </a:p>
          </p:txBody>
        </p:sp>
        <p:sp>
          <p:nvSpPr>
            <p:cNvPr id="10259" name="Text Box 56"/>
            <p:cNvSpPr txBox="1">
              <a:spLocks noChangeArrowheads="1"/>
            </p:cNvSpPr>
            <p:nvPr/>
          </p:nvSpPr>
          <p:spPr bwMode="auto">
            <a:xfrm>
              <a:off x="3149" y="1699"/>
              <a:ext cx="3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800">
                  <a:latin typeface="Comic Sans MS" pitchFamily="66" charset="0"/>
                </a:rPr>
                <a:t>P</a:t>
              </a:r>
              <a:endParaRPr lang="en-US" sz="1800">
                <a:latin typeface="Comic Sans MS" pitchFamily="66" charset="0"/>
              </a:endParaRPr>
            </a:p>
          </p:txBody>
        </p:sp>
        <p:sp>
          <p:nvSpPr>
            <p:cNvPr id="10260" name="Line 57"/>
            <p:cNvSpPr>
              <a:spLocks noChangeShapeType="1"/>
            </p:cNvSpPr>
            <p:nvPr/>
          </p:nvSpPr>
          <p:spPr bwMode="auto">
            <a:xfrm flipV="1">
              <a:off x="3332" y="1555"/>
              <a:ext cx="0" cy="1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10261" name="AutoShape 59"/>
            <p:cNvSpPr>
              <a:spLocks noChangeArrowheads="1"/>
            </p:cNvSpPr>
            <p:nvPr/>
          </p:nvSpPr>
          <p:spPr bwMode="auto">
            <a:xfrm>
              <a:off x="3419" y="2719"/>
              <a:ext cx="520" cy="495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0262" name="Line 60"/>
            <p:cNvSpPr>
              <a:spLocks noChangeShapeType="1"/>
            </p:cNvSpPr>
            <p:nvPr/>
          </p:nvSpPr>
          <p:spPr bwMode="auto">
            <a:xfrm flipV="1">
              <a:off x="3419" y="2754"/>
              <a:ext cx="0" cy="1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10263" name="Oval 61"/>
            <p:cNvSpPr>
              <a:spLocks noChangeArrowheads="1"/>
            </p:cNvSpPr>
            <p:nvPr/>
          </p:nvSpPr>
          <p:spPr bwMode="auto">
            <a:xfrm>
              <a:off x="3315" y="2546"/>
              <a:ext cx="208" cy="20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0264" name="Line 62"/>
            <p:cNvSpPr>
              <a:spLocks noChangeShapeType="1"/>
            </p:cNvSpPr>
            <p:nvPr/>
          </p:nvSpPr>
          <p:spPr bwMode="auto">
            <a:xfrm rot="16200000" flipV="1">
              <a:off x="4015" y="2831"/>
              <a:ext cx="0" cy="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10265" name="Text Box 63"/>
            <p:cNvSpPr txBox="1">
              <a:spLocks noChangeArrowheads="1"/>
            </p:cNvSpPr>
            <p:nvPr/>
          </p:nvSpPr>
          <p:spPr bwMode="auto">
            <a:xfrm>
              <a:off x="4090" y="2789"/>
              <a:ext cx="834" cy="2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800">
                  <a:latin typeface="Comic Sans MS" pitchFamily="66" charset="0"/>
                </a:rPr>
                <a:t>Adenine</a:t>
              </a:r>
              <a:endParaRPr lang="en-US" sz="1400" b="1">
                <a:latin typeface="Comic Sans MS" pitchFamily="66" charset="0"/>
              </a:endParaRPr>
            </a:p>
          </p:txBody>
        </p:sp>
        <p:sp>
          <p:nvSpPr>
            <p:cNvPr id="10266" name="Text Box 65"/>
            <p:cNvSpPr txBox="1">
              <a:spLocks noChangeArrowheads="1"/>
            </p:cNvSpPr>
            <p:nvPr/>
          </p:nvSpPr>
          <p:spPr bwMode="auto">
            <a:xfrm>
              <a:off x="3243" y="2530"/>
              <a:ext cx="3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800">
                  <a:latin typeface="Comic Sans MS" pitchFamily="66" charset="0"/>
                </a:rPr>
                <a:t>P</a:t>
              </a:r>
              <a:endParaRPr lang="en-US" sz="1800">
                <a:latin typeface="Comic Sans MS" pitchFamily="66" charset="0"/>
              </a:endParaRPr>
            </a:p>
          </p:txBody>
        </p:sp>
        <p:sp>
          <p:nvSpPr>
            <p:cNvPr id="10267" name="Line 66"/>
            <p:cNvSpPr>
              <a:spLocks noChangeShapeType="1"/>
            </p:cNvSpPr>
            <p:nvPr/>
          </p:nvSpPr>
          <p:spPr bwMode="auto">
            <a:xfrm flipV="1">
              <a:off x="3426" y="2386"/>
              <a:ext cx="0" cy="1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10268" name="AutoShape 68"/>
            <p:cNvSpPr>
              <a:spLocks noChangeArrowheads="1"/>
            </p:cNvSpPr>
            <p:nvPr/>
          </p:nvSpPr>
          <p:spPr bwMode="auto">
            <a:xfrm>
              <a:off x="3510" y="3531"/>
              <a:ext cx="520" cy="495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0269" name="Line 69"/>
            <p:cNvSpPr>
              <a:spLocks noChangeShapeType="1"/>
            </p:cNvSpPr>
            <p:nvPr/>
          </p:nvSpPr>
          <p:spPr bwMode="auto">
            <a:xfrm flipV="1">
              <a:off x="3510" y="3566"/>
              <a:ext cx="0" cy="1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10270" name="Oval 70"/>
            <p:cNvSpPr>
              <a:spLocks noChangeArrowheads="1"/>
            </p:cNvSpPr>
            <p:nvPr/>
          </p:nvSpPr>
          <p:spPr bwMode="auto">
            <a:xfrm>
              <a:off x="3406" y="3358"/>
              <a:ext cx="208" cy="20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10271" name="Line 71"/>
            <p:cNvSpPr>
              <a:spLocks noChangeShapeType="1"/>
            </p:cNvSpPr>
            <p:nvPr/>
          </p:nvSpPr>
          <p:spPr bwMode="auto">
            <a:xfrm rot="16200000" flipV="1">
              <a:off x="4106" y="3643"/>
              <a:ext cx="0" cy="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10272" name="Text Box 72"/>
            <p:cNvSpPr txBox="1">
              <a:spLocks noChangeArrowheads="1"/>
            </p:cNvSpPr>
            <p:nvPr/>
          </p:nvSpPr>
          <p:spPr bwMode="auto">
            <a:xfrm>
              <a:off x="4181" y="3601"/>
              <a:ext cx="834" cy="2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800">
                  <a:latin typeface="Comic Sans MS" pitchFamily="66" charset="0"/>
                </a:rPr>
                <a:t>Thymine</a:t>
              </a:r>
              <a:endParaRPr lang="en-US" sz="1400" b="1">
                <a:latin typeface="Comic Sans MS" pitchFamily="66" charset="0"/>
              </a:endParaRPr>
            </a:p>
          </p:txBody>
        </p:sp>
        <p:sp>
          <p:nvSpPr>
            <p:cNvPr id="10273" name="Text Box 73"/>
            <p:cNvSpPr txBox="1">
              <a:spLocks noChangeArrowheads="1"/>
            </p:cNvSpPr>
            <p:nvPr/>
          </p:nvSpPr>
          <p:spPr bwMode="auto">
            <a:xfrm>
              <a:off x="3470" y="3652"/>
              <a:ext cx="60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latin typeface="Comic Sans MS" pitchFamily="66" charset="0"/>
                </a:rPr>
                <a:t>Deoxy-ribose</a:t>
              </a:r>
              <a:endParaRPr lang="en-US" sz="1400">
                <a:latin typeface="Comic Sans MS" pitchFamily="66" charset="0"/>
              </a:endParaRPr>
            </a:p>
          </p:txBody>
        </p:sp>
        <p:sp>
          <p:nvSpPr>
            <p:cNvPr id="10274" name="Text Box 74"/>
            <p:cNvSpPr txBox="1">
              <a:spLocks noChangeArrowheads="1"/>
            </p:cNvSpPr>
            <p:nvPr/>
          </p:nvSpPr>
          <p:spPr bwMode="auto">
            <a:xfrm>
              <a:off x="3334" y="3342"/>
              <a:ext cx="3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800">
                  <a:latin typeface="Comic Sans MS" pitchFamily="66" charset="0"/>
                </a:rPr>
                <a:t>P</a:t>
              </a:r>
              <a:endParaRPr lang="en-US" sz="1800">
                <a:latin typeface="Comic Sans MS" pitchFamily="66" charset="0"/>
              </a:endParaRPr>
            </a:p>
          </p:txBody>
        </p:sp>
        <p:sp>
          <p:nvSpPr>
            <p:cNvPr id="10275" name="Line 75"/>
            <p:cNvSpPr>
              <a:spLocks noChangeShapeType="1"/>
            </p:cNvSpPr>
            <p:nvPr/>
          </p:nvSpPr>
          <p:spPr bwMode="auto">
            <a:xfrm flipV="1">
              <a:off x="3517" y="3198"/>
              <a:ext cx="0" cy="1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10276" name="Text Box 76"/>
            <p:cNvSpPr txBox="1">
              <a:spLocks noChangeArrowheads="1"/>
            </p:cNvSpPr>
            <p:nvPr/>
          </p:nvSpPr>
          <p:spPr bwMode="auto">
            <a:xfrm>
              <a:off x="3391" y="2840"/>
              <a:ext cx="60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latin typeface="Comic Sans MS" pitchFamily="66" charset="0"/>
                </a:rPr>
                <a:t>Deoxy-ribose</a:t>
              </a:r>
              <a:endParaRPr lang="en-US" sz="1400">
                <a:latin typeface="Comic Sans MS" pitchFamily="66" charset="0"/>
              </a:endParaRPr>
            </a:p>
          </p:txBody>
        </p:sp>
        <p:sp>
          <p:nvSpPr>
            <p:cNvPr id="10277" name="Text Box 77"/>
            <p:cNvSpPr txBox="1">
              <a:spLocks noChangeArrowheads="1"/>
            </p:cNvSpPr>
            <p:nvPr/>
          </p:nvSpPr>
          <p:spPr bwMode="auto">
            <a:xfrm>
              <a:off x="3306" y="1979"/>
              <a:ext cx="60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latin typeface="Comic Sans MS" pitchFamily="66" charset="0"/>
                </a:rPr>
                <a:t>Deoxy-ribose</a:t>
              </a:r>
              <a:endParaRPr lang="en-US" sz="1400">
                <a:latin typeface="Comic Sans MS" pitchFamily="66" charset="0"/>
              </a:endParaRPr>
            </a:p>
          </p:txBody>
        </p:sp>
        <p:sp>
          <p:nvSpPr>
            <p:cNvPr id="10278" name="Text Box 78"/>
            <p:cNvSpPr txBox="1">
              <a:spLocks noChangeArrowheads="1"/>
            </p:cNvSpPr>
            <p:nvPr/>
          </p:nvSpPr>
          <p:spPr bwMode="auto">
            <a:xfrm>
              <a:off x="3189" y="1189"/>
              <a:ext cx="60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1400">
                  <a:latin typeface="Comic Sans MS" pitchFamily="66" charset="0"/>
                </a:rPr>
                <a:t>Deoxy-ribose</a:t>
              </a:r>
              <a:endParaRPr lang="en-US" sz="140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237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DNA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 strong chemical bond is formed between the phosphate of one nucleotide and the </a:t>
            </a:r>
            <a:r>
              <a:rPr lang="en-GB" baseline="30000" dirty="0" smtClean="0"/>
              <a:t>3</a:t>
            </a:r>
            <a:r>
              <a:rPr lang="en-GB" dirty="0" smtClean="0"/>
              <a:t>C of the </a:t>
            </a:r>
            <a:r>
              <a:rPr lang="en-GB" dirty="0" err="1" smtClean="0"/>
              <a:t>deoxyribose</a:t>
            </a:r>
            <a:r>
              <a:rPr lang="en-GB" dirty="0" smtClean="0"/>
              <a:t> of the next nucleotide.</a:t>
            </a:r>
          </a:p>
          <a:p>
            <a:r>
              <a:rPr lang="en-GB" dirty="0" smtClean="0"/>
              <a:t>This creates the backbone of the DNA molecule.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6031929" y="1916832"/>
            <a:ext cx="3076575" cy="3877757"/>
            <a:chOff x="2091198" y="1824544"/>
            <a:chExt cx="3076575" cy="3877757"/>
          </a:xfrm>
        </p:grpSpPr>
        <p:pic>
          <p:nvPicPr>
            <p:cNvPr id="1026" name="Picture 2" descr="http://www.chemguide.co.uk/organicprops/aminoacids/dnachain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7897"/>
            <a:stretch/>
          </p:blipFill>
          <p:spPr bwMode="auto">
            <a:xfrm>
              <a:off x="2091198" y="2204864"/>
              <a:ext cx="3076575" cy="31281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195736" y="1824544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aseline="30000" dirty="0" smtClean="0"/>
                <a:t>5</a:t>
              </a:r>
              <a:r>
                <a:rPr lang="en-GB" dirty="0" smtClean="0"/>
                <a:t>C</a:t>
              </a:r>
              <a:endParaRPr lang="en-GB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37908" y="5332969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aseline="30000" dirty="0" smtClean="0"/>
                <a:t>3</a:t>
              </a:r>
              <a:r>
                <a:rPr lang="en-GB" dirty="0" smtClean="0"/>
                <a:t>C</a:t>
              </a:r>
              <a:endParaRPr lang="en-GB" dirty="0"/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92E0-D13A-44AF-BB71-7994DCE0379E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44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DNA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4762872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opposite strand of the DNA molecule appears to be upside down and the 2 strands are joined by </a:t>
            </a:r>
            <a:r>
              <a:rPr lang="en-GB" b="1" u="sng" dirty="0" smtClean="0"/>
              <a:t>weak hydrogen bonds</a:t>
            </a:r>
            <a:r>
              <a:rPr lang="en-GB" dirty="0" smtClean="0"/>
              <a:t>.</a:t>
            </a:r>
          </a:p>
          <a:p>
            <a:r>
              <a:rPr lang="en-GB" dirty="0" smtClean="0"/>
              <a:t>Adenine always pairs with thymine.</a:t>
            </a:r>
          </a:p>
          <a:p>
            <a:r>
              <a:rPr lang="en-GB" dirty="0" smtClean="0"/>
              <a:t>Cytosine always pairs with guanine.</a:t>
            </a:r>
            <a:endParaRPr lang="en-GB" dirty="0"/>
          </a:p>
        </p:txBody>
      </p:sp>
      <p:pic>
        <p:nvPicPr>
          <p:cNvPr id="12290" name="Picture 2" descr="http://www.chemguide.co.uk/organicprops/aminoacids/dnachain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16832"/>
            <a:ext cx="4295775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EE47-E519-4B6F-B759-0D33D313BA55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63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DNA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en-GB" dirty="0" smtClean="0"/>
              <a:t>Because the 2 strands run in opposite directions, we say they are </a:t>
            </a:r>
            <a:r>
              <a:rPr lang="en-GB" b="1" u="sng" dirty="0" smtClean="0"/>
              <a:t>anti-parallel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This means that one strand has a </a:t>
            </a:r>
            <a:r>
              <a:rPr lang="en-GB" baseline="30000" dirty="0" smtClean="0"/>
              <a:t>5</a:t>
            </a:r>
            <a:r>
              <a:rPr lang="en-GB" dirty="0" smtClean="0"/>
              <a:t>C at the top and the </a:t>
            </a:r>
            <a:r>
              <a:rPr lang="en-GB" baseline="30000" dirty="0"/>
              <a:t>3</a:t>
            </a:r>
            <a:r>
              <a:rPr lang="en-GB" dirty="0" smtClean="0"/>
              <a:t>C at the bottom while the other is the opposite.</a:t>
            </a:r>
          </a:p>
          <a:p>
            <a:r>
              <a:rPr lang="en-GB" dirty="0" smtClean="0"/>
              <a:t>The strand can only grow by adding to the </a:t>
            </a:r>
            <a:r>
              <a:rPr lang="en-GB" baseline="30000" dirty="0" smtClean="0"/>
              <a:t>3</a:t>
            </a:r>
            <a:r>
              <a:rPr lang="en-GB" dirty="0" smtClean="0"/>
              <a:t>C end.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8C8F-5704-4A0D-8D31-19C63CB200C0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12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7B1C5B9-98A9-4A79-BF59-102A7712C93C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042000BD-F7EC-47F4-9C94-FC5B2987362B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Structure of DNA</a:t>
            </a:r>
          </a:p>
        </p:txBody>
      </p:sp>
      <p:pic>
        <p:nvPicPr>
          <p:cNvPr id="6147" name="Picture 3" descr="d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6934200" cy="4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423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616</Words>
  <Application>Microsoft Office PowerPoint</Application>
  <PresentationFormat>On-screen Show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Higher Biology</vt:lpstr>
      <vt:lpstr>Structure of DNA</vt:lpstr>
      <vt:lpstr>Structure of DNA</vt:lpstr>
      <vt:lpstr>Structure of DNA</vt:lpstr>
      <vt:lpstr>Structure of DNA</vt:lpstr>
      <vt:lpstr>Structure of DNA</vt:lpstr>
      <vt:lpstr>Structure of DNA</vt:lpstr>
      <vt:lpstr>Structure of DNA</vt:lpstr>
      <vt:lpstr>Structure of DNA</vt:lpstr>
      <vt:lpstr>Structure of DNA</vt:lpstr>
      <vt:lpstr>Structure of DNA</vt:lpstr>
      <vt:lpstr>Structure of DNA</vt:lpstr>
      <vt:lpstr>Structure of DNA</vt:lpstr>
      <vt:lpstr>Structure of DNA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Biology</dc:title>
  <dc:creator>Graham Davidson</dc:creator>
  <cp:lastModifiedBy>Graham Davidson</cp:lastModifiedBy>
  <cp:revision>35</cp:revision>
  <dcterms:created xsi:type="dcterms:W3CDTF">2014-09-10T08:40:26Z</dcterms:created>
  <dcterms:modified xsi:type="dcterms:W3CDTF">2016-01-20T09:20:30Z</dcterms:modified>
</cp:coreProperties>
</file>